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5" r:id="rId4"/>
    <p:sldId id="267" r:id="rId5"/>
    <p:sldId id="268" r:id="rId6"/>
    <p:sldId id="266" r:id="rId7"/>
    <p:sldId id="26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9" d="100"/>
          <a:sy n="69" d="100"/>
        </p:scale>
        <p:origin x="-1020"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04EABE-E745-4CC4-A8CE-7B238A22C078}" type="datetimeFigureOut">
              <a:rPr lang="en-GB" smtClean="0"/>
              <a:t>14/05/2015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3010336938"/>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04EABE-E745-4CC4-A8CE-7B238A22C078}" type="datetimeFigureOut">
              <a:rPr lang="en-GB" smtClean="0"/>
              <a:t>14/05/2015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1899930285"/>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04EABE-E745-4CC4-A8CE-7B238A22C078}" type="datetimeFigureOut">
              <a:rPr lang="en-GB" smtClean="0"/>
              <a:t>14/05/2015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3582392893"/>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04EABE-E745-4CC4-A8CE-7B238A22C078}" type="datetimeFigureOut">
              <a:rPr lang="en-GB" smtClean="0"/>
              <a:t>14/05/2015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2618023188"/>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04EABE-E745-4CC4-A8CE-7B238A22C078}" type="datetimeFigureOut">
              <a:rPr lang="en-GB" smtClean="0"/>
              <a:t>14/05/2015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2729155743"/>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04EABE-E745-4CC4-A8CE-7B238A22C078}" type="datetimeFigureOut">
              <a:rPr lang="en-GB" smtClean="0"/>
              <a:t>14/05/2015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725158950"/>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4EABE-E745-4CC4-A8CE-7B238A22C078}" type="datetimeFigureOut">
              <a:rPr lang="en-GB" smtClean="0"/>
              <a:t>14/05/2015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7428978"/>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04EABE-E745-4CC4-A8CE-7B238A22C078}" type="datetimeFigureOut">
              <a:rPr lang="en-GB" smtClean="0"/>
              <a:t>14/05/2015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469567124"/>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4EABE-E745-4CC4-A8CE-7B238A22C078}" type="datetimeFigureOut">
              <a:rPr lang="en-GB" smtClean="0"/>
              <a:t>14/05/2015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1343418523"/>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4EABE-E745-4CC4-A8CE-7B238A22C078}" type="datetimeFigureOut">
              <a:rPr lang="en-GB" smtClean="0"/>
              <a:t>14/05/2015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2079568364"/>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4EABE-E745-4CC4-A8CE-7B238A22C078}" type="datetimeFigureOut">
              <a:rPr lang="en-GB" smtClean="0"/>
              <a:t>14/05/2015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451426732"/>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4EABE-E745-4CC4-A8CE-7B238A22C078}" type="datetimeFigureOut">
              <a:rPr lang="en-GB" smtClean="0"/>
              <a:t>14/05/2015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56396-3C06-46B6-8D62-79859324A863}" type="slidenum">
              <a:rPr lang="en-GB" smtClean="0"/>
              <a:t>‹#›</a:t>
            </a:fld>
            <a:endParaRPr lang="en-GB"/>
          </a:p>
        </p:txBody>
      </p:sp>
    </p:spTree>
    <p:extLst>
      <p:ext uri="{BB962C8B-B14F-4D97-AF65-F5344CB8AC3E}">
        <p14:creationId xmlns:p14="http://schemas.microsoft.com/office/powerpoint/2010/main" val="3919285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Dictogloss </a:t>
            </a:r>
            <a:endParaRPr lang="en-GB" dirty="0"/>
          </a:p>
        </p:txBody>
      </p:sp>
      <p:sp>
        <p:nvSpPr>
          <p:cNvPr id="3" name="Subtitle 2"/>
          <p:cNvSpPr>
            <a:spLocks noGrp="1"/>
          </p:cNvSpPr>
          <p:nvPr>
            <p:ph type="subTitle" idx="1"/>
          </p:nvPr>
        </p:nvSpPr>
        <p:spPr/>
        <p:txBody>
          <a:bodyPr/>
          <a:lstStyle/>
          <a:p>
            <a:r>
              <a:rPr lang="en-GB" dirty="0" smtClean="0"/>
              <a:t>Good and evil from a Muslim point of view</a:t>
            </a:r>
            <a:endParaRPr lang="en-GB" dirty="0"/>
          </a:p>
        </p:txBody>
      </p:sp>
    </p:spTree>
    <p:extLst>
      <p:ext uri="{BB962C8B-B14F-4D97-AF65-F5344CB8AC3E}">
        <p14:creationId xmlns:p14="http://schemas.microsoft.com/office/powerpoint/2010/main" val="2390533684"/>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see? </a:t>
            </a:r>
            <a:endParaRPr lang="en-GB" dirty="0"/>
          </a:p>
        </p:txBody>
      </p:sp>
      <p:pic>
        <p:nvPicPr>
          <p:cNvPr id="4" name="Picture 2" descr="Image result for good and ev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907" y="2141178"/>
            <a:ext cx="7814185" cy="321498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361787" y="1864323"/>
            <a:ext cx="8420423" cy="4190720"/>
          </a:xfrm>
          <a:prstGeom prst="rect">
            <a:avLst/>
          </a:prstGeom>
        </p:spPr>
      </p:pic>
      <p:pic>
        <p:nvPicPr>
          <p:cNvPr id="6" name="Picture 6" descr="12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45637">
            <a:off x="238434" y="1647135"/>
            <a:ext cx="5016093" cy="28466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fc06.deviantart.net/fs71/f/2011/265/2/8/good_and_evil_by_tomhotovy-d4alh5d.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718076">
            <a:off x="4428850" y="2070863"/>
            <a:ext cx="4658049" cy="291128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s://i2.wp.com/media.cmgdigital.com/shared/lt/lt_cache/thumbnail/960/img/photos/2012/09/20/c9/b9/jwj-Drought-07076_997024a.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50655" y="1899748"/>
            <a:ext cx="5319274" cy="32026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43479" y="1186892"/>
            <a:ext cx="3228790" cy="4679221"/>
          </a:xfrm>
          <a:prstGeom prst="rect">
            <a:avLst/>
          </a:prstGeom>
        </p:spPr>
      </p:pic>
      <p:pic>
        <p:nvPicPr>
          <p:cNvPr id="10" name="Picture 2" descr="http://cdn.ohmygodfacts.com/wp-content/uploads/2014/07/tsunfcts-00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7860" y="1256579"/>
            <a:ext cx="7208276" cy="5406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6131540"/>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xit" presetSubtype="0" fill="hold" nodeType="afterEffect">
                                  <p:stCondLst>
                                    <p:cond delay="500"/>
                                  </p:stCondLst>
                                  <p:childTnLst>
                                    <p:animEffect transition="out" filter="fad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par>
                          <p:cTn id="12" fill="hold">
                            <p:stCondLst>
                              <p:cond delay="1500"/>
                            </p:stCondLst>
                            <p:childTnLst>
                              <p:par>
                                <p:cTn id="13" presetID="1" presetClass="entr" presetSubtype="0" fill="hold" nodeType="afterEffect">
                                  <p:stCondLst>
                                    <p:cond delay="75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2250"/>
                            </p:stCondLst>
                            <p:childTnLst>
                              <p:par>
                                <p:cTn id="16" presetID="42" presetClass="exit" presetSubtype="0" fill="hold" nodeType="afterEffect">
                                  <p:stCondLst>
                                    <p:cond delay="500"/>
                                  </p:stCondLst>
                                  <p:childTnLst>
                                    <p:animEffect transition="out" filter="fade">
                                      <p:cBhvr>
                                        <p:cTn id="17" dur="1000"/>
                                        <p:tgtEl>
                                          <p:spTgt spid="10"/>
                                        </p:tgtEl>
                                      </p:cBhvr>
                                    </p:animEffect>
                                    <p:anim calcmode="lin" valueType="num">
                                      <p:cBhvr>
                                        <p:cTn id="18" dur="1000"/>
                                        <p:tgtEl>
                                          <p:spTgt spid="10"/>
                                        </p:tgtEl>
                                        <p:attrNameLst>
                                          <p:attrName>ppt_x</p:attrName>
                                        </p:attrNameLst>
                                      </p:cBhvr>
                                      <p:tavLst>
                                        <p:tav tm="0">
                                          <p:val>
                                            <p:strVal val="ppt_x"/>
                                          </p:val>
                                        </p:tav>
                                        <p:tav tm="100000">
                                          <p:val>
                                            <p:strVal val="ppt_x"/>
                                          </p:val>
                                        </p:tav>
                                      </p:tavLst>
                                    </p:anim>
                                    <p:anim calcmode="lin" valueType="num">
                                      <p:cBhvr>
                                        <p:cTn id="19" dur="1000"/>
                                        <p:tgtEl>
                                          <p:spTgt spid="10"/>
                                        </p:tgtEl>
                                        <p:attrNameLst>
                                          <p:attrName>ppt_y</p:attrName>
                                        </p:attrNameLst>
                                      </p:cBhvr>
                                      <p:tavLst>
                                        <p:tav tm="0">
                                          <p:val>
                                            <p:strVal val="ppt_y"/>
                                          </p:val>
                                        </p:tav>
                                        <p:tav tm="100000">
                                          <p:val>
                                            <p:strVal val="ppt_y+.1"/>
                                          </p:val>
                                        </p:tav>
                                      </p:tavLst>
                                    </p:anim>
                                    <p:set>
                                      <p:cBhvr>
                                        <p:cTn id="20" dur="1" fill="hold">
                                          <p:stCondLst>
                                            <p:cond delay="999"/>
                                          </p:stCondLst>
                                        </p:cTn>
                                        <p:tgtEl>
                                          <p:spTgt spid="10"/>
                                        </p:tgtEl>
                                        <p:attrNameLst>
                                          <p:attrName>style.visibility</p:attrName>
                                        </p:attrNameLst>
                                      </p:cBhvr>
                                      <p:to>
                                        <p:strVal val="hidden"/>
                                      </p:to>
                                    </p:set>
                                  </p:childTnLst>
                                </p:cTn>
                              </p:par>
                            </p:childTnLst>
                          </p:cTn>
                        </p:par>
                        <p:par>
                          <p:cTn id="21" fill="hold">
                            <p:stCondLst>
                              <p:cond delay="3750"/>
                            </p:stCondLst>
                            <p:childTnLst>
                              <p:par>
                                <p:cTn id="22" presetID="42" presetClass="entr" presetSubtype="0" fill="hold" nodeType="afterEffect">
                                  <p:stCondLst>
                                    <p:cond delay="50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par>
                          <p:cTn id="27" fill="hold">
                            <p:stCondLst>
                              <p:cond delay="5250"/>
                            </p:stCondLst>
                            <p:childTnLst>
                              <p:par>
                                <p:cTn id="28" presetID="22" presetClass="entr" presetSubtype="4" fill="hold" nodeType="afterEffect">
                                  <p:stCondLst>
                                    <p:cond delay="50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par>
                                <p:cTn id="31" presetID="6" presetClass="entr" presetSubtype="16" fill="hold" nodeType="withEffect">
                                  <p:stCondLst>
                                    <p:cond delay="500"/>
                                  </p:stCondLst>
                                  <p:childTnLst>
                                    <p:set>
                                      <p:cBhvr>
                                        <p:cTn id="32" dur="1" fill="hold">
                                          <p:stCondLst>
                                            <p:cond delay="0"/>
                                          </p:stCondLst>
                                        </p:cTn>
                                        <p:tgtEl>
                                          <p:spTgt spid="7"/>
                                        </p:tgtEl>
                                        <p:attrNameLst>
                                          <p:attrName>style.visibility</p:attrName>
                                        </p:attrNameLst>
                                      </p:cBhvr>
                                      <p:to>
                                        <p:strVal val="visible"/>
                                      </p:to>
                                    </p:set>
                                    <p:animEffect transition="in" filter="circle(in)">
                                      <p:cBhvr>
                                        <p:cTn id="33" dur="2000"/>
                                        <p:tgtEl>
                                          <p:spTgt spid="7"/>
                                        </p:tgtEl>
                                      </p:cBhvr>
                                    </p:animEffect>
                                  </p:childTnLst>
                                </p:cTn>
                              </p:par>
                            </p:childTnLst>
                          </p:cTn>
                        </p:par>
                        <p:par>
                          <p:cTn id="34" fill="hold">
                            <p:stCondLst>
                              <p:cond delay="7750"/>
                            </p:stCondLst>
                            <p:childTnLst>
                              <p:par>
                                <p:cTn id="35" presetID="1" presetClass="exit" presetSubtype="0" fill="hold" nodeType="afterEffect">
                                  <p:stCondLst>
                                    <p:cond delay="500"/>
                                  </p:stCondLst>
                                  <p:childTnLst>
                                    <p:set>
                                      <p:cBhvr>
                                        <p:cTn id="36" dur="1" fill="hold">
                                          <p:stCondLst>
                                            <p:cond delay="0"/>
                                          </p:stCondLst>
                                        </p:cTn>
                                        <p:tgtEl>
                                          <p:spTgt spid="5"/>
                                        </p:tgtEl>
                                        <p:attrNameLst>
                                          <p:attrName>style.visibility</p:attrName>
                                        </p:attrNameLst>
                                      </p:cBhvr>
                                      <p:to>
                                        <p:strVal val="hidden"/>
                                      </p:to>
                                    </p:set>
                                  </p:childTnLst>
                                </p:cTn>
                              </p:par>
                            </p:childTnLst>
                          </p:cTn>
                        </p:par>
                        <p:par>
                          <p:cTn id="37" fill="hold">
                            <p:stCondLst>
                              <p:cond delay="8250"/>
                            </p:stCondLst>
                            <p:childTnLst>
                              <p:par>
                                <p:cTn id="38" presetID="1" presetClass="exit" presetSubtype="0" fill="hold" nodeType="afterEffect">
                                  <p:stCondLst>
                                    <p:cond delay="0"/>
                                  </p:stCondLst>
                                  <p:childTnLst>
                                    <p:set>
                                      <p:cBhvr>
                                        <p:cTn id="39" dur="1" fill="hold">
                                          <p:stCondLst>
                                            <p:cond delay="0"/>
                                          </p:stCondLst>
                                        </p:cTn>
                                        <p:tgtEl>
                                          <p:spTgt spid="6"/>
                                        </p:tgtEl>
                                        <p:attrNameLst>
                                          <p:attrName>style.visibility</p:attrName>
                                        </p:attrNameLst>
                                      </p:cBhvr>
                                      <p:to>
                                        <p:strVal val="hidden"/>
                                      </p:to>
                                    </p:set>
                                  </p:childTnLst>
                                </p:cTn>
                              </p:par>
                            </p:childTnLst>
                          </p:cTn>
                        </p:par>
                        <p:par>
                          <p:cTn id="40" fill="hold">
                            <p:stCondLst>
                              <p:cond delay="8250"/>
                            </p:stCondLst>
                            <p:childTnLst>
                              <p:par>
                                <p:cTn id="41" presetID="1" presetClass="exit" presetSubtype="0" fill="hold" nodeType="afterEffect">
                                  <p:stCondLst>
                                    <p:cond delay="0"/>
                                  </p:stCondLst>
                                  <p:childTnLst>
                                    <p:set>
                                      <p:cBhvr>
                                        <p:cTn id="42" dur="1" fill="hold">
                                          <p:stCondLst>
                                            <p:cond delay="0"/>
                                          </p:stCondLst>
                                        </p:cTn>
                                        <p:tgtEl>
                                          <p:spTgt spid="7"/>
                                        </p:tgtEl>
                                        <p:attrNameLst>
                                          <p:attrName>style.visibility</p:attrName>
                                        </p:attrNameLst>
                                      </p:cBhvr>
                                      <p:to>
                                        <p:strVal val="hidden"/>
                                      </p:to>
                                    </p:set>
                                  </p:childTnLst>
                                </p:cTn>
                              </p:par>
                            </p:childTnLst>
                          </p:cTn>
                        </p:par>
                        <p:par>
                          <p:cTn id="43" fill="hold">
                            <p:stCondLst>
                              <p:cond delay="8250"/>
                            </p:stCondLst>
                            <p:childTnLst>
                              <p:par>
                                <p:cTn id="44" presetID="14" presetClass="entr" presetSubtype="10" fill="hold" nodeType="afterEffect">
                                  <p:stCondLst>
                                    <p:cond delay="250"/>
                                  </p:stCondLst>
                                  <p:childTnLst>
                                    <p:set>
                                      <p:cBhvr>
                                        <p:cTn id="45" dur="1" fill="hold">
                                          <p:stCondLst>
                                            <p:cond delay="0"/>
                                          </p:stCondLst>
                                        </p:cTn>
                                        <p:tgtEl>
                                          <p:spTgt spid="8"/>
                                        </p:tgtEl>
                                        <p:attrNameLst>
                                          <p:attrName>style.visibility</p:attrName>
                                        </p:attrNameLst>
                                      </p:cBhvr>
                                      <p:to>
                                        <p:strVal val="visible"/>
                                      </p:to>
                                    </p:set>
                                    <p:animEffect transition="in" filter="randombar(horizontal)">
                                      <p:cBhvr>
                                        <p:cTn id="46" dur="500"/>
                                        <p:tgtEl>
                                          <p:spTgt spid="8"/>
                                        </p:tgtEl>
                                      </p:cBhvr>
                                    </p:animEffect>
                                  </p:childTnLst>
                                </p:cTn>
                              </p:par>
                            </p:childTnLst>
                          </p:cTn>
                        </p:par>
                        <p:par>
                          <p:cTn id="47" fill="hold">
                            <p:stCondLst>
                              <p:cond delay="9000"/>
                            </p:stCondLst>
                            <p:childTnLst>
                              <p:par>
                                <p:cTn id="48" presetID="26" presetClass="entr" presetSubtype="0" fill="hold" nodeType="afterEffect">
                                  <p:stCondLst>
                                    <p:cond delay="250"/>
                                  </p:stCondLst>
                                  <p:childTnLst>
                                    <p:set>
                                      <p:cBhvr>
                                        <p:cTn id="49" dur="1" fill="hold">
                                          <p:stCondLst>
                                            <p:cond delay="0"/>
                                          </p:stCondLst>
                                        </p:cTn>
                                        <p:tgtEl>
                                          <p:spTgt spid="9"/>
                                        </p:tgtEl>
                                        <p:attrNameLst>
                                          <p:attrName>style.visibility</p:attrName>
                                        </p:attrNameLst>
                                      </p:cBhvr>
                                      <p:to>
                                        <p:strVal val="visible"/>
                                      </p:to>
                                    </p:set>
                                    <p:animEffect transition="in" filter="wipe(down)">
                                      <p:cBhvr>
                                        <p:cTn id="50" dur="580">
                                          <p:stCondLst>
                                            <p:cond delay="0"/>
                                          </p:stCondLst>
                                        </p:cTn>
                                        <p:tgtEl>
                                          <p:spTgt spid="9"/>
                                        </p:tgtEl>
                                      </p:cBhvr>
                                    </p:animEffect>
                                    <p:anim calcmode="lin" valueType="num">
                                      <p:cBhvr>
                                        <p:cTn id="5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6" dur="26">
                                          <p:stCondLst>
                                            <p:cond delay="650"/>
                                          </p:stCondLst>
                                        </p:cTn>
                                        <p:tgtEl>
                                          <p:spTgt spid="9"/>
                                        </p:tgtEl>
                                      </p:cBhvr>
                                      <p:to x="100000" y="60000"/>
                                    </p:animScale>
                                    <p:animScale>
                                      <p:cBhvr>
                                        <p:cTn id="57" dur="166" decel="50000">
                                          <p:stCondLst>
                                            <p:cond delay="676"/>
                                          </p:stCondLst>
                                        </p:cTn>
                                        <p:tgtEl>
                                          <p:spTgt spid="9"/>
                                        </p:tgtEl>
                                      </p:cBhvr>
                                      <p:to x="100000" y="100000"/>
                                    </p:animScale>
                                    <p:animScale>
                                      <p:cBhvr>
                                        <p:cTn id="58" dur="26">
                                          <p:stCondLst>
                                            <p:cond delay="1312"/>
                                          </p:stCondLst>
                                        </p:cTn>
                                        <p:tgtEl>
                                          <p:spTgt spid="9"/>
                                        </p:tgtEl>
                                      </p:cBhvr>
                                      <p:to x="100000" y="80000"/>
                                    </p:animScale>
                                    <p:animScale>
                                      <p:cBhvr>
                                        <p:cTn id="59" dur="166" decel="50000">
                                          <p:stCondLst>
                                            <p:cond delay="1338"/>
                                          </p:stCondLst>
                                        </p:cTn>
                                        <p:tgtEl>
                                          <p:spTgt spid="9"/>
                                        </p:tgtEl>
                                      </p:cBhvr>
                                      <p:to x="100000" y="100000"/>
                                    </p:animScale>
                                    <p:animScale>
                                      <p:cBhvr>
                                        <p:cTn id="60" dur="26">
                                          <p:stCondLst>
                                            <p:cond delay="1642"/>
                                          </p:stCondLst>
                                        </p:cTn>
                                        <p:tgtEl>
                                          <p:spTgt spid="9"/>
                                        </p:tgtEl>
                                      </p:cBhvr>
                                      <p:to x="100000" y="90000"/>
                                    </p:animScale>
                                    <p:animScale>
                                      <p:cBhvr>
                                        <p:cTn id="61" dur="166" decel="50000">
                                          <p:stCondLst>
                                            <p:cond delay="1668"/>
                                          </p:stCondLst>
                                        </p:cTn>
                                        <p:tgtEl>
                                          <p:spTgt spid="9"/>
                                        </p:tgtEl>
                                      </p:cBhvr>
                                      <p:to x="100000" y="100000"/>
                                    </p:animScale>
                                    <p:animScale>
                                      <p:cBhvr>
                                        <p:cTn id="62" dur="26">
                                          <p:stCondLst>
                                            <p:cond delay="1808"/>
                                          </p:stCondLst>
                                        </p:cTn>
                                        <p:tgtEl>
                                          <p:spTgt spid="9"/>
                                        </p:tgtEl>
                                      </p:cBhvr>
                                      <p:to x="100000" y="95000"/>
                                    </p:animScale>
                                    <p:animScale>
                                      <p:cBhvr>
                                        <p:cTn id="63" dur="166" decel="50000">
                                          <p:stCondLst>
                                            <p:cond delay="1834"/>
                                          </p:stCondLst>
                                        </p:cTn>
                                        <p:tgtEl>
                                          <p:spTgt spid="9"/>
                                        </p:tgtEl>
                                      </p:cBhvr>
                                      <p:to x="100000" y="100000"/>
                                    </p:animScale>
                                  </p:childTnLst>
                                </p:cTn>
                              </p:par>
                            </p:childTnLst>
                          </p:cTn>
                        </p:par>
                        <p:par>
                          <p:cTn id="64" fill="hold">
                            <p:stCondLst>
                              <p:cond delay="11250"/>
                            </p:stCondLst>
                            <p:childTnLst>
                              <p:par>
                                <p:cTn id="65" presetID="26" presetClass="emph" presetSubtype="0" repeatCount="3000" fill="hold" nodeType="afterEffect">
                                  <p:stCondLst>
                                    <p:cond delay="250"/>
                                  </p:stCondLst>
                                  <p:childTnLst>
                                    <p:animEffect transition="out" filter="fade">
                                      <p:cBhvr>
                                        <p:cTn id="66" dur="500" tmFilter="0, 0; .2, .5; .8, .5; 1, 0"/>
                                        <p:tgtEl>
                                          <p:spTgt spid="8"/>
                                        </p:tgtEl>
                                      </p:cBhvr>
                                    </p:animEffect>
                                    <p:animScale>
                                      <p:cBhvr>
                                        <p:cTn id="67" dur="250" autoRev="1" fill="hold"/>
                                        <p:tgtEl>
                                          <p:spTgt spid="8"/>
                                        </p:tgtEl>
                                      </p:cBhvr>
                                      <p:by x="105000" y="105000"/>
                                    </p:animScale>
                                  </p:childTnLst>
                                </p:cTn>
                              </p:par>
                              <p:par>
                                <p:cTn id="68" presetID="26" presetClass="emph" presetSubtype="0" repeatCount="3000" fill="remove" nodeType="withEffect">
                                  <p:stCondLst>
                                    <p:cond delay="250"/>
                                  </p:stCondLst>
                                  <p:childTnLst>
                                    <p:animEffect transition="out" filter="fade">
                                      <p:cBhvr>
                                        <p:cTn id="69" dur="500" tmFilter="0, 0; .2, .5; .8, .5; 1, 0"/>
                                        <p:tgtEl>
                                          <p:spTgt spid="9"/>
                                        </p:tgtEl>
                                      </p:cBhvr>
                                    </p:animEffect>
                                    <p:animScale>
                                      <p:cBhvr>
                                        <p:cTn id="70"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Listening activity</a:t>
            </a:r>
            <a:endParaRPr lang="en-GB" dirty="0"/>
          </a:p>
        </p:txBody>
      </p:sp>
      <p:sp>
        <p:nvSpPr>
          <p:cNvPr id="3" name="Content Placeholder 2"/>
          <p:cNvSpPr>
            <a:spLocks noGrp="1"/>
          </p:cNvSpPr>
          <p:nvPr>
            <p:ph idx="1"/>
          </p:nvPr>
        </p:nvSpPr>
        <p:spPr>
          <a:xfrm>
            <a:off x="628650" y="1825625"/>
            <a:ext cx="7886700" cy="2558116"/>
          </a:xfrm>
        </p:spPr>
        <p:txBody>
          <a:bodyPr/>
          <a:lstStyle/>
          <a:p>
            <a:pPr marL="0" indent="0">
              <a:buNone/>
            </a:pPr>
            <a:r>
              <a:rPr lang="en-GB" dirty="0" smtClean="0"/>
              <a:t>Listen to the passage being read to you.</a:t>
            </a:r>
          </a:p>
          <a:p>
            <a:pPr marL="0" indent="0">
              <a:buNone/>
            </a:pPr>
            <a:r>
              <a:rPr lang="en-GB" dirty="0" smtClean="0"/>
              <a:t>You are going to recreate this passage in your own words.</a:t>
            </a:r>
          </a:p>
          <a:p>
            <a:pPr marL="0" indent="0">
              <a:buNone/>
            </a:pPr>
            <a:r>
              <a:rPr lang="en-GB" dirty="0" smtClean="0"/>
              <a:t>Do not write anything while you are listening.</a:t>
            </a:r>
          </a:p>
          <a:p>
            <a:pPr marL="0" indent="0">
              <a:buNone/>
            </a:pPr>
            <a:endParaRPr lang="en-GB" dirty="0" smtClean="0"/>
          </a:p>
          <a:p>
            <a:pPr marL="0" indent="0">
              <a:buNone/>
            </a:pPr>
            <a:endParaRPr lang="en-GB" dirty="0"/>
          </a:p>
          <a:p>
            <a:pPr marL="0" indent="0">
              <a:buNone/>
            </a:pPr>
            <a:endParaRPr lang="en-GB" dirty="0"/>
          </a:p>
        </p:txBody>
      </p:sp>
      <p:sp>
        <p:nvSpPr>
          <p:cNvPr id="4" name="Rectangle 3"/>
          <p:cNvSpPr/>
          <p:nvPr/>
        </p:nvSpPr>
        <p:spPr>
          <a:xfrm>
            <a:off x="628649" y="4383741"/>
            <a:ext cx="7049621" cy="954107"/>
          </a:xfrm>
          <a:prstGeom prst="rect">
            <a:avLst/>
          </a:prstGeom>
        </p:spPr>
        <p:txBody>
          <a:bodyPr wrap="square">
            <a:spAutoFit/>
          </a:bodyPr>
          <a:lstStyle/>
          <a:p>
            <a:r>
              <a:rPr lang="en-GB" sz="2800" dirty="0"/>
              <a:t>Now listen again.</a:t>
            </a:r>
          </a:p>
          <a:p>
            <a:r>
              <a:rPr lang="en-GB" sz="2800" dirty="0"/>
              <a:t>This time you may make notes as you listen.</a:t>
            </a:r>
          </a:p>
        </p:txBody>
      </p:sp>
    </p:spTree>
    <p:extLst>
      <p:ext uri="{BB962C8B-B14F-4D97-AF65-F5344CB8AC3E}">
        <p14:creationId xmlns:p14="http://schemas.microsoft.com/office/powerpoint/2010/main" val="2546162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Listening activity</a:t>
            </a:r>
            <a:endParaRPr lang="en-GB" dirty="0"/>
          </a:p>
        </p:txBody>
      </p:sp>
      <p:sp>
        <p:nvSpPr>
          <p:cNvPr id="3" name="Content Placeholder 2"/>
          <p:cNvSpPr>
            <a:spLocks noGrp="1"/>
          </p:cNvSpPr>
          <p:nvPr>
            <p:ph idx="1"/>
          </p:nvPr>
        </p:nvSpPr>
        <p:spPr>
          <a:xfrm>
            <a:off x="628650" y="1825625"/>
            <a:ext cx="7886700" cy="1092387"/>
          </a:xfrm>
        </p:spPr>
        <p:txBody>
          <a:bodyPr/>
          <a:lstStyle/>
          <a:p>
            <a:pPr marL="0" indent="0">
              <a:buNone/>
            </a:pPr>
            <a:r>
              <a:rPr lang="en-GB" dirty="0" smtClean="0"/>
              <a:t>Work with your partner to improve your notes.</a:t>
            </a:r>
          </a:p>
          <a:p>
            <a:pPr marL="0" indent="0">
              <a:buNone/>
            </a:pPr>
            <a:endParaRPr lang="en-GB" dirty="0"/>
          </a:p>
          <a:p>
            <a:pPr marL="0" indent="0">
              <a:buNone/>
            </a:pPr>
            <a:endParaRPr lang="en-GB" dirty="0" smtClean="0"/>
          </a:p>
          <a:p>
            <a:pPr marL="0" indent="0">
              <a:buNone/>
            </a:pPr>
            <a:endParaRPr lang="en-GB" dirty="0"/>
          </a:p>
        </p:txBody>
      </p:sp>
      <p:sp>
        <p:nvSpPr>
          <p:cNvPr id="4" name="Rectangle 3"/>
          <p:cNvSpPr/>
          <p:nvPr/>
        </p:nvSpPr>
        <p:spPr>
          <a:xfrm>
            <a:off x="628650" y="3347882"/>
            <a:ext cx="7708526" cy="1384995"/>
          </a:xfrm>
          <a:prstGeom prst="rect">
            <a:avLst/>
          </a:prstGeom>
        </p:spPr>
        <p:txBody>
          <a:bodyPr wrap="square">
            <a:spAutoFit/>
          </a:bodyPr>
          <a:lstStyle/>
          <a:p>
            <a:r>
              <a:rPr lang="en-GB" sz="2800" dirty="0"/>
              <a:t>Now listen again for the last time. </a:t>
            </a:r>
            <a:endParaRPr lang="en-GB" sz="2800" dirty="0" smtClean="0"/>
          </a:p>
          <a:p>
            <a:r>
              <a:rPr lang="en-GB" sz="2800" dirty="0" smtClean="0"/>
              <a:t>You </a:t>
            </a:r>
            <a:r>
              <a:rPr lang="en-GB" sz="2800" dirty="0"/>
              <a:t>and your partner can still make notes as you listen.</a:t>
            </a:r>
          </a:p>
        </p:txBody>
      </p:sp>
    </p:spTree>
    <p:extLst>
      <p:ext uri="{BB962C8B-B14F-4D97-AF65-F5344CB8AC3E}">
        <p14:creationId xmlns:p14="http://schemas.microsoft.com/office/powerpoint/2010/main" val="10169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Sharing activity</a:t>
            </a:r>
            <a:endParaRPr lang="en-GB" dirty="0"/>
          </a:p>
        </p:txBody>
      </p:sp>
      <p:sp>
        <p:nvSpPr>
          <p:cNvPr id="3" name="Content Placeholder 2"/>
          <p:cNvSpPr>
            <a:spLocks noGrp="1"/>
          </p:cNvSpPr>
          <p:nvPr>
            <p:ph idx="1"/>
          </p:nvPr>
        </p:nvSpPr>
        <p:spPr/>
        <p:txBody>
          <a:bodyPr/>
          <a:lstStyle/>
          <a:p>
            <a:pPr marL="0" indent="0">
              <a:buNone/>
            </a:pPr>
            <a:r>
              <a:rPr lang="en-GB" dirty="0" smtClean="0"/>
              <a:t>Get into a group with another pair.</a:t>
            </a:r>
          </a:p>
          <a:p>
            <a:pPr marL="0" indent="0">
              <a:buNone/>
            </a:pPr>
            <a:r>
              <a:rPr lang="en-GB" dirty="0" smtClean="0"/>
              <a:t>Pool the notes that the four of you have made.</a:t>
            </a:r>
            <a:endParaRPr lang="en-GB" dirty="0"/>
          </a:p>
          <a:p>
            <a:pPr marL="0" indent="0">
              <a:buNone/>
            </a:pPr>
            <a:r>
              <a:rPr lang="en-GB" dirty="0" smtClean="0"/>
              <a:t>How can you improve your notes? </a:t>
            </a:r>
          </a:p>
          <a:p>
            <a:pPr marL="0" indent="0">
              <a:buNone/>
            </a:pPr>
            <a:r>
              <a:rPr lang="en-GB" dirty="0" smtClean="0"/>
              <a:t>Consider: </a:t>
            </a:r>
          </a:p>
          <a:p>
            <a:r>
              <a:rPr lang="en-GB" dirty="0" smtClean="0"/>
              <a:t>use of key vocabulary</a:t>
            </a:r>
          </a:p>
          <a:p>
            <a:r>
              <a:rPr lang="en-GB" dirty="0" smtClean="0"/>
              <a:t>connectives for structure and direction</a:t>
            </a:r>
          </a:p>
          <a:p>
            <a:r>
              <a:rPr lang="en-GB" dirty="0" smtClean="0"/>
              <a:t>examples to back up your points</a:t>
            </a:r>
            <a:endParaRPr lang="en-GB" dirty="0"/>
          </a:p>
        </p:txBody>
      </p:sp>
    </p:spTree>
    <p:extLst>
      <p:ext uri="{BB962C8B-B14F-4D97-AF65-F5344CB8AC3E}">
        <p14:creationId xmlns:p14="http://schemas.microsoft.com/office/powerpoint/2010/main" val="2992730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activity</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r>
              <a:rPr lang="en-GB" dirty="0" smtClean="0"/>
              <a:t>Now write your text.</a:t>
            </a:r>
          </a:p>
          <a:p>
            <a:pPr marL="0" indent="0">
              <a:buNone/>
            </a:pPr>
            <a:endParaRPr lang="en-GB" dirty="0"/>
          </a:p>
          <a:p>
            <a:pPr marL="0" indent="0">
              <a:buNone/>
            </a:pPr>
            <a:r>
              <a:rPr lang="en-GB" dirty="0" smtClean="0"/>
              <a:t>You have 10 minutes.</a:t>
            </a:r>
            <a:endParaRPr lang="en-GB" dirty="0"/>
          </a:p>
        </p:txBody>
      </p:sp>
    </p:spTree>
    <p:extLst>
      <p:ext uri="{BB962C8B-B14F-4D97-AF65-F5344CB8AC3E}">
        <p14:creationId xmlns:p14="http://schemas.microsoft.com/office/powerpoint/2010/main" val="603687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415" y="104401"/>
            <a:ext cx="7886700" cy="6659470"/>
          </a:xfrm>
        </p:spPr>
        <p:txBody>
          <a:bodyPr>
            <a:normAutofit fontScale="55000" lnSpcReduction="20000"/>
          </a:bodyPr>
          <a:lstStyle/>
          <a:p>
            <a:pPr marL="0" indent="0">
              <a:buNone/>
            </a:pPr>
            <a:r>
              <a:rPr lang="en-GB" b="1" dirty="0"/>
              <a:t>There is no such thing as </a:t>
            </a:r>
            <a:r>
              <a:rPr lang="en-GB" b="1" dirty="0" smtClean="0"/>
              <a:t>evil</a:t>
            </a:r>
            <a:endParaRPr lang="en-GB" dirty="0"/>
          </a:p>
          <a:p>
            <a:pPr marL="0" indent="0">
              <a:buNone/>
            </a:pPr>
            <a:r>
              <a:rPr lang="en-GB" sz="3300" dirty="0"/>
              <a:t>Muslims explain the existence of evil in the world as a consequence of Allah banishing the angel Iblis from Heaven and cursing him that he would be punished on the Day of Judgement. Muslims believe that Iblis, or </a:t>
            </a:r>
            <a:r>
              <a:rPr lang="en-GB" sz="3300" dirty="0" smtClean="0"/>
              <a:t>Shaytan </a:t>
            </a:r>
            <a:r>
              <a:rPr lang="en-GB" sz="3300" dirty="0"/>
              <a:t>tempts humans into making bad decisions which cause moral evil. However they see this the suffering they experience as a result of evil as Allah testing their faith. Suffering becomes an opportunity for humans to demonstrate that they truly believe in Allah. </a:t>
            </a:r>
          </a:p>
          <a:p>
            <a:pPr marL="0" indent="0">
              <a:buNone/>
            </a:pPr>
            <a:r>
              <a:rPr lang="en-GB" sz="3300" dirty="0"/>
              <a:t>Contrary to this, an atheist might argue that if Allah is omniscient, He would know how to stop evil and suffering. Furthermore, if He is omnipotent, He would have the power to prevent evil and suffering. Finally, if he were benevolent, He would love us enough to put a stop to all suffering and evil. </a:t>
            </a:r>
          </a:p>
          <a:p>
            <a:pPr marL="0" indent="0">
              <a:buNone/>
            </a:pPr>
            <a:r>
              <a:rPr lang="en-GB" sz="3300" dirty="0"/>
              <a:t>But Muslims view things differently. They believe that there is a reason why Allah allows suffering to persist; it is part of Allah’s greater purpose which is too complex for the human mind to understand. They believe that both natural evil and moral evil are part of Allah’s plan and therefore part of the test of human faith and human ability to resist the temptations of Shaytan. Allah gave humans free will so that they can learn from their mistakes and not be forced into a decision that is good or evil. If humans are tempted by Shaytan </a:t>
            </a:r>
            <a:r>
              <a:rPr lang="en-GB" sz="3300" dirty="0" smtClean="0"/>
              <a:t>to </a:t>
            </a:r>
            <a:r>
              <a:rPr lang="en-GB" sz="3300" dirty="0"/>
              <a:t>do evil, they, like </a:t>
            </a:r>
            <a:r>
              <a:rPr lang="en-GB" sz="3300" dirty="0" smtClean="0"/>
              <a:t>Shaytan</a:t>
            </a:r>
            <a:r>
              <a:rPr lang="en-GB" sz="3300" dirty="0"/>
              <a:t>, will be punished</a:t>
            </a:r>
            <a:r>
              <a:rPr lang="en-GB" sz="3300" dirty="0" smtClean="0"/>
              <a:t>.</a:t>
            </a:r>
            <a:endParaRPr lang="en-GB" sz="3300" dirty="0"/>
          </a:p>
          <a:p>
            <a:pPr marL="0" indent="0">
              <a:buNone/>
            </a:pPr>
            <a:r>
              <a:rPr lang="en-GB" sz="3300" dirty="0"/>
              <a:t>Atheists are likely to disagree completely that Allah is all knowing, powerful and loving. They contend that if he were, He would not allow suffering to carry on, even if it were part of a plan. If Allah is testing human faith, then why continue the test once an answer has been established? Also there is no proof or evidence that either Allah or Shaytan </a:t>
            </a:r>
            <a:r>
              <a:rPr lang="en-GB" sz="3300" dirty="0" smtClean="0"/>
              <a:t>exist</a:t>
            </a:r>
            <a:r>
              <a:rPr lang="en-GB" sz="3300" dirty="0"/>
              <a:t>. Consequently, there is no explanation 4 evil or evidence that evil exists</a:t>
            </a:r>
            <a:r>
              <a:rPr lang="en-GB" sz="3300" dirty="0" smtClean="0"/>
              <a:t>.</a:t>
            </a:r>
            <a:endParaRPr lang="en-GB" sz="3300" dirty="0"/>
          </a:p>
          <a:p>
            <a:pPr marL="0" indent="0">
              <a:buNone/>
            </a:pPr>
            <a:r>
              <a:rPr lang="en-GB" sz="3300" dirty="0"/>
              <a:t>As an agnostic, I think the idea of Allah testing Muslims for them to prove their belief in His purpose cannot be well explained. The idea of humans having a conscience is understandable as is the extent to which one’s conscience might affect the way humans respond to temptation. However, in my opinion, the Muslim defence of evil and its purpose in the world is not justifiable. </a:t>
            </a:r>
          </a:p>
          <a:p>
            <a:pPr marL="0" indent="0">
              <a:buNone/>
            </a:pPr>
            <a:endParaRPr lang="en-GB" dirty="0"/>
          </a:p>
        </p:txBody>
      </p:sp>
    </p:spTree>
    <p:extLst>
      <p:ext uri="{BB962C8B-B14F-4D97-AF65-F5344CB8AC3E}">
        <p14:creationId xmlns:p14="http://schemas.microsoft.com/office/powerpoint/2010/main" val="2332979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CC8AADDD-58CB-41D4-8E7C-83A39E84BF5F}" vid="{DA7B63FF-91D6-4CC2-8A0E-64CD24EE7CF6}"/>
    </a:ext>
  </a:extLst>
</a:theme>
</file>

<file path=docProps/app.xml><?xml version="1.0" encoding="utf-8"?>
<Properties xmlns="http://schemas.openxmlformats.org/officeDocument/2006/extended-properties" xmlns:vt="http://schemas.openxmlformats.org/officeDocument/2006/docPropsVTypes">
  <Template>blank</Template>
  <TotalTime>136</TotalTime>
  <Words>583</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Dictogloss </vt:lpstr>
      <vt:lpstr>What do you see? </vt:lpstr>
      <vt:lpstr>Listening activity</vt:lpstr>
      <vt:lpstr>Listening activity</vt:lpstr>
      <vt:lpstr>Sharing activity</vt:lpstr>
      <vt:lpstr>Writing activity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Dictogloss</dc:title>
  <dc:creator>Chiaka Amadi</dc:creator>
  <cp:lastModifiedBy>Darryl</cp:lastModifiedBy>
  <cp:revision>16</cp:revision>
  <dcterms:created xsi:type="dcterms:W3CDTF">2015-03-23T10:52:08Z</dcterms:created>
  <dcterms:modified xsi:type="dcterms:W3CDTF">2015-05-14T07:42:03Z</dcterms:modified>
</cp:coreProperties>
</file>